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9711E4-DD12-4982-86ED-2B5C04327876}">
  <a:tblStyle styleId="{969711E4-DD12-4982-86ED-2B5C0432787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regular.fntdata"/><Relationship Id="rId25" Type="http://schemas.openxmlformats.org/officeDocument/2006/relationships/slide" Target="slides/slide19.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I’d like to present to you our work on AI fairness in the criminal justice system.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3a19530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3a19530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37545262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37545262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3a195309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3a19530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37545262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37545262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3a19530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3a19530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37545262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37545262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3a195309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3a195309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37545262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37545262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3a1953095_0_1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3a1953095_0_1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3708ec7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3708ec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2fb82f8c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2fb82f8c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is taking on increasingly high-stakes roles such as with granting or denying bail. This research is a culmination of our work and analyses conducted on three different counties’ synthetic data. Over time, we will become more and more reliant on AI and </a:t>
            </a:r>
            <a:r>
              <a:rPr lang="en"/>
              <a:t>there</a:t>
            </a:r>
            <a:r>
              <a:rPr lang="en"/>
              <a:t> will be an increasing need to assess the fairness and bias these systems exhibit and the problems they create.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3a195309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3a195309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a:t>
            </a:r>
            <a:r>
              <a:rPr lang="en"/>
              <a:t>assessing the racial distribution among the three counties, we notice that Copiah is white dominant, Claiborne is black dominant and Warren has a fairly even in terms of the white and black population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37545262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37545262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on-racial factors like gender, education, economic status, unemployment, and income levels.</a:t>
            </a:r>
            <a:br>
              <a:rPr lang="en"/>
            </a:br>
            <a:br>
              <a:rPr lang="en"/>
            </a:br>
            <a:r>
              <a:rPr lang="en"/>
              <a:t>If race is excluded as a feature from the dataset, the AI model should ideally be treating the individuals from these counties similarly when assessing risk, as the distributions of key socioeconomic factors are nearly identical. Therefore, in an unbiased system, these counties should have equal influence on the outcomes of the AI model's decisions.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37545262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37545262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37545262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37545262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Specifically, considering that all three counties have otherwise inherently different demographics, to have high risk assessment scores for black individuals, may imply that the ai is trained on data with bias and which is perpetuated via the tool.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37545262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37545262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3a1953095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3a1953095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3a1953095_2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3a1953095_2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600"/>
              <a:buNone/>
              <a:defRPr sz="2600">
                <a:solidFill>
                  <a:srgbClr val="FFFFFF"/>
                </a:solidFill>
              </a:defRPr>
            </a:lvl1pPr>
            <a:lvl2pPr lvl="1">
              <a:spcBef>
                <a:spcPts val="0"/>
              </a:spcBef>
              <a:spcAft>
                <a:spcPts val="0"/>
              </a:spcAft>
              <a:buClr>
                <a:srgbClr val="FFFFFF"/>
              </a:buClr>
              <a:buSzPts val="2600"/>
              <a:buNone/>
              <a:defRPr sz="2600">
                <a:solidFill>
                  <a:srgbClr val="FFFFFF"/>
                </a:solidFill>
              </a:defRPr>
            </a:lvl2pPr>
            <a:lvl3pPr lvl="2">
              <a:spcBef>
                <a:spcPts val="0"/>
              </a:spcBef>
              <a:spcAft>
                <a:spcPts val="0"/>
              </a:spcAft>
              <a:buClr>
                <a:srgbClr val="FFFFFF"/>
              </a:buClr>
              <a:buSzPts val="2600"/>
              <a:buNone/>
              <a:defRPr sz="2600">
                <a:solidFill>
                  <a:srgbClr val="FFFFFF"/>
                </a:solidFill>
              </a:defRPr>
            </a:lvl3pPr>
            <a:lvl4pPr lvl="3">
              <a:spcBef>
                <a:spcPts val="0"/>
              </a:spcBef>
              <a:spcAft>
                <a:spcPts val="0"/>
              </a:spcAft>
              <a:buClr>
                <a:srgbClr val="FFFFFF"/>
              </a:buClr>
              <a:buSzPts val="2600"/>
              <a:buNone/>
              <a:defRPr sz="2600">
                <a:solidFill>
                  <a:srgbClr val="FFFFFF"/>
                </a:solidFill>
              </a:defRPr>
            </a:lvl4pPr>
            <a:lvl5pPr lvl="4">
              <a:spcBef>
                <a:spcPts val="0"/>
              </a:spcBef>
              <a:spcAft>
                <a:spcPts val="0"/>
              </a:spcAft>
              <a:buClr>
                <a:srgbClr val="FFFFFF"/>
              </a:buClr>
              <a:buSzPts val="2600"/>
              <a:buNone/>
              <a:defRPr sz="2600">
                <a:solidFill>
                  <a:srgbClr val="FFFFFF"/>
                </a:solidFill>
              </a:defRPr>
            </a:lvl5pPr>
            <a:lvl6pPr lvl="5">
              <a:spcBef>
                <a:spcPts val="0"/>
              </a:spcBef>
              <a:spcAft>
                <a:spcPts val="0"/>
              </a:spcAft>
              <a:buClr>
                <a:srgbClr val="FFFFFF"/>
              </a:buClr>
              <a:buSzPts val="2600"/>
              <a:buNone/>
              <a:defRPr sz="2600">
                <a:solidFill>
                  <a:srgbClr val="FFFFFF"/>
                </a:solidFill>
              </a:defRPr>
            </a:lvl6pPr>
            <a:lvl7pPr lvl="6">
              <a:spcBef>
                <a:spcPts val="0"/>
              </a:spcBef>
              <a:spcAft>
                <a:spcPts val="0"/>
              </a:spcAft>
              <a:buClr>
                <a:srgbClr val="FFFFFF"/>
              </a:buClr>
              <a:buSzPts val="2600"/>
              <a:buNone/>
              <a:defRPr sz="2600">
                <a:solidFill>
                  <a:srgbClr val="FFFFFF"/>
                </a:solidFill>
              </a:defRPr>
            </a:lvl7pPr>
            <a:lvl8pPr lvl="7">
              <a:spcBef>
                <a:spcPts val="0"/>
              </a:spcBef>
              <a:spcAft>
                <a:spcPts val="0"/>
              </a:spcAft>
              <a:buClr>
                <a:srgbClr val="FFFFFF"/>
              </a:buClr>
              <a:buSzPts val="2600"/>
              <a:buNone/>
              <a:defRPr sz="2600">
                <a:solidFill>
                  <a:srgbClr val="FFFFFF"/>
                </a:solidFill>
              </a:defRPr>
            </a:lvl8pPr>
            <a:lvl9pPr lvl="8">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3">
            <a:alphaModFix/>
          </a:blip>
          <a:stretch>
            <a:fillRect/>
          </a:stretch>
        </p:blipFill>
        <p:spPr>
          <a:xfrm>
            <a:off x="0" y="0"/>
            <a:ext cx="9144003" cy="5143499"/>
          </a:xfrm>
          <a:prstGeom prst="rect">
            <a:avLst/>
          </a:prstGeom>
          <a:noFill/>
          <a:ln>
            <a:noFill/>
          </a:ln>
        </p:spPr>
      </p:pic>
      <p:pic>
        <p:nvPicPr>
          <p:cNvPr id="177" name="Google Shape;177;p18"/>
          <p:cNvPicPr preferRelativeResize="0"/>
          <p:nvPr/>
        </p:nvPicPr>
        <p:blipFill>
          <a:blip r:embed="rId4">
            <a:alphaModFix amt="32000"/>
          </a:blip>
          <a:stretch>
            <a:fillRect/>
          </a:stretch>
        </p:blipFill>
        <p:spPr>
          <a:xfrm>
            <a:off x="0" y="0"/>
            <a:ext cx="9144000" cy="5143500"/>
          </a:xfrm>
          <a:prstGeom prst="rect">
            <a:avLst/>
          </a:prstGeom>
          <a:noFill/>
          <a:ln>
            <a:noFill/>
          </a:ln>
        </p:spPr>
      </p:pic>
      <p:sp>
        <p:nvSpPr>
          <p:cNvPr id="178" name="Google Shape;178;p18"/>
          <p:cNvSpPr txBox="1"/>
          <p:nvPr>
            <p:ph type="ctrTitle"/>
          </p:nvPr>
        </p:nvSpPr>
        <p:spPr>
          <a:xfrm>
            <a:off x="727950" y="839700"/>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Fairness in the Criminal Justice System</a:t>
            </a:r>
            <a:endParaRPr/>
          </a:p>
        </p:txBody>
      </p:sp>
      <p:sp>
        <p:nvSpPr>
          <p:cNvPr id="179" name="Google Shape;179;p18"/>
          <p:cNvSpPr txBox="1"/>
          <p:nvPr>
            <p:ph idx="1" type="subTitle"/>
          </p:nvPr>
        </p:nvSpPr>
        <p:spPr>
          <a:xfrm>
            <a:off x="541675" y="3297225"/>
            <a:ext cx="83976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Ashwin Kandath</a:t>
            </a:r>
            <a:br>
              <a:rPr lang="en">
                <a:solidFill>
                  <a:schemeClr val="dk2"/>
                </a:solidFill>
              </a:rPr>
            </a:br>
            <a:r>
              <a:rPr lang="en">
                <a:solidFill>
                  <a:schemeClr val="dk2"/>
                </a:solidFill>
              </a:rPr>
              <a:t>Vashishth Doshi</a:t>
            </a:r>
            <a:br>
              <a:rPr lang="en">
                <a:solidFill>
                  <a:schemeClr val="dk2"/>
                </a:solidFill>
              </a:rPr>
            </a:br>
            <a:r>
              <a:rPr lang="en">
                <a:solidFill>
                  <a:schemeClr val="dk2"/>
                </a:solidFill>
              </a:rPr>
              <a:t>Katelyn Wilson</a:t>
            </a:r>
            <a:br>
              <a:rPr lang="en">
                <a:solidFill>
                  <a:schemeClr val="dk2"/>
                </a:solidFill>
              </a:rPr>
            </a:br>
            <a:r>
              <a:rPr lang="en">
                <a:solidFill>
                  <a:schemeClr val="dk2"/>
                </a:solidFill>
              </a:rPr>
              <a:t>Satish Kumar Patchipulusu</a:t>
            </a:r>
            <a:br>
              <a:rPr lang="en">
                <a:solidFill>
                  <a:schemeClr val="dk2"/>
                </a:solidFill>
              </a:rPr>
            </a:br>
            <a:r>
              <a:rPr lang="en">
                <a:solidFill>
                  <a:schemeClr val="dk2"/>
                </a:solidFill>
              </a:rPr>
              <a:t>Junke Zhao</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729450" y="608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a:t>
            </a:r>
            <a:r>
              <a:rPr lang="en" sz="2000"/>
              <a:t>ow FNR among the ‘white’ population</a:t>
            </a:r>
            <a:endParaRPr sz="2000"/>
          </a:p>
        </p:txBody>
      </p:sp>
      <p:sp>
        <p:nvSpPr>
          <p:cNvPr id="239" name="Google Shape;239;p27"/>
          <p:cNvSpPr txBox="1"/>
          <p:nvPr/>
        </p:nvSpPr>
        <p:spPr>
          <a:xfrm>
            <a:off x="350250" y="1516150"/>
            <a:ext cx="2904600" cy="3237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 false negative rate for the white population is very low</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Few white </a:t>
            </a:r>
            <a:r>
              <a:rPr lang="en" sz="1500">
                <a:solidFill>
                  <a:schemeClr val="accent1"/>
                </a:solidFill>
                <a:latin typeface="Lato"/>
                <a:ea typeface="Lato"/>
                <a:cs typeface="Lato"/>
                <a:sym typeface="Lato"/>
              </a:rPr>
              <a:t>individuals are denied bail that will not re-offend </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Implies the model is very accurate for this population</a:t>
            </a:r>
            <a:endParaRPr sz="1500">
              <a:solidFill>
                <a:schemeClr val="accent1"/>
              </a:solidFill>
              <a:latin typeface="Lato"/>
              <a:ea typeface="Lato"/>
              <a:cs typeface="Lato"/>
              <a:sym typeface="Lato"/>
            </a:endParaRPr>
          </a:p>
        </p:txBody>
      </p:sp>
      <p:pic>
        <p:nvPicPr>
          <p:cNvPr id="240" name="Google Shape;240;p27" title="Chart"/>
          <p:cNvPicPr preferRelativeResize="0"/>
          <p:nvPr/>
        </p:nvPicPr>
        <p:blipFill>
          <a:blip r:embed="rId3">
            <a:alphaModFix/>
          </a:blip>
          <a:stretch>
            <a:fillRect/>
          </a:stretch>
        </p:blipFill>
        <p:spPr>
          <a:xfrm>
            <a:off x="3808175" y="1586888"/>
            <a:ext cx="5006250" cy="3095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729450" y="418500"/>
            <a:ext cx="76887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High FPR Highlights Model's Weakness in Predicting Re-Offenders for White Population</a:t>
            </a:r>
            <a:endParaRPr sz="2000"/>
          </a:p>
        </p:txBody>
      </p:sp>
      <p:sp>
        <p:nvSpPr>
          <p:cNvPr id="246" name="Google Shape;246;p28"/>
          <p:cNvSpPr txBox="1"/>
          <p:nvPr/>
        </p:nvSpPr>
        <p:spPr>
          <a:xfrm>
            <a:off x="350250" y="1516150"/>
            <a:ext cx="2904600" cy="3237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Unlike the false negative rate, the false positive rate is very high</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White individuals are often mistakenly given bail when they will re-offend</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 model is inherently poor at identifying re-offenders</a:t>
            </a:r>
            <a:endParaRPr sz="1500">
              <a:solidFill>
                <a:schemeClr val="accent1"/>
              </a:solidFill>
              <a:latin typeface="Lato"/>
              <a:ea typeface="Lato"/>
              <a:cs typeface="Lato"/>
              <a:sym typeface="Lato"/>
            </a:endParaRPr>
          </a:p>
        </p:txBody>
      </p:sp>
      <p:pic>
        <p:nvPicPr>
          <p:cNvPr id="247" name="Google Shape;247;p28" title="Points scored"/>
          <p:cNvPicPr preferRelativeResize="0"/>
          <p:nvPr/>
        </p:nvPicPr>
        <p:blipFill>
          <a:blip r:embed="rId3">
            <a:alphaModFix/>
          </a:blip>
          <a:stretch>
            <a:fillRect/>
          </a:stretch>
        </p:blipFill>
        <p:spPr>
          <a:xfrm>
            <a:off x="3717575" y="1420175"/>
            <a:ext cx="4928616" cy="31272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727650" y="398175"/>
            <a:ext cx="7688700" cy="7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FNR for 'Other' Population: Comparable to White Demographic but Vary by County</a:t>
            </a:r>
            <a:endParaRPr sz="2000"/>
          </a:p>
        </p:txBody>
      </p:sp>
      <p:pic>
        <p:nvPicPr>
          <p:cNvPr id="253" name="Google Shape;253;p29" title="Points scored"/>
          <p:cNvPicPr preferRelativeResize="0"/>
          <p:nvPr/>
        </p:nvPicPr>
        <p:blipFill>
          <a:blip r:embed="rId3">
            <a:alphaModFix/>
          </a:blip>
          <a:stretch>
            <a:fillRect/>
          </a:stretch>
        </p:blipFill>
        <p:spPr>
          <a:xfrm>
            <a:off x="3909050" y="1666125"/>
            <a:ext cx="4902849" cy="3032150"/>
          </a:xfrm>
          <a:prstGeom prst="rect">
            <a:avLst/>
          </a:prstGeom>
          <a:noFill/>
          <a:ln>
            <a:noFill/>
          </a:ln>
        </p:spPr>
      </p:pic>
      <p:sp>
        <p:nvSpPr>
          <p:cNvPr id="254" name="Google Shape;254;p29"/>
          <p:cNvSpPr txBox="1"/>
          <p:nvPr/>
        </p:nvSpPr>
        <p:spPr>
          <a:xfrm>
            <a:off x="350250" y="1516150"/>
            <a:ext cx="2904600" cy="3237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 ‘other’ population is very small by comparison</a:t>
            </a:r>
            <a:endParaRPr sz="1500">
              <a:solidFill>
                <a:schemeClr val="accent1"/>
              </a:solidFill>
              <a:latin typeface="Lato"/>
              <a:ea typeface="Lato"/>
              <a:cs typeface="Lato"/>
              <a:sym typeface="Lato"/>
            </a:endParaRPr>
          </a:p>
          <a:p>
            <a:pPr indent="0" lvl="0" marL="457200" rtl="0" algn="l">
              <a:spcBef>
                <a:spcPts val="0"/>
              </a:spcBef>
              <a:spcAft>
                <a:spcPts val="0"/>
              </a:spcAft>
              <a:buNone/>
            </a:pPr>
            <a:r>
              <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 false negative rate is not very high</a:t>
            </a:r>
            <a:endParaRPr sz="1500">
              <a:solidFill>
                <a:schemeClr val="accent1"/>
              </a:solidFill>
              <a:latin typeface="Lato"/>
              <a:ea typeface="Lato"/>
              <a:cs typeface="Lato"/>
              <a:sym typeface="Lato"/>
            </a:endParaRPr>
          </a:p>
          <a:p>
            <a:pPr indent="0" lvl="0" marL="457200" rtl="0" algn="l">
              <a:spcBef>
                <a:spcPts val="0"/>
              </a:spcBef>
              <a:spcAft>
                <a:spcPts val="0"/>
              </a:spcAft>
              <a:buNone/>
            </a:pPr>
            <a:r>
              <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Copiah and Claiborne are higher than Warren due to their smaller population</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Overall, </a:t>
            </a:r>
            <a:r>
              <a:rPr lang="en" sz="1500">
                <a:solidFill>
                  <a:schemeClr val="accent1"/>
                </a:solidFill>
                <a:latin typeface="Lato"/>
                <a:ea typeface="Lato"/>
                <a:cs typeface="Lato"/>
                <a:sym typeface="Lato"/>
              </a:rPr>
              <a:t>relatively</a:t>
            </a:r>
            <a:r>
              <a:rPr lang="en" sz="1500">
                <a:solidFill>
                  <a:schemeClr val="accent1"/>
                </a:solidFill>
                <a:latin typeface="Lato"/>
                <a:ea typeface="Lato"/>
                <a:cs typeface="Lato"/>
                <a:sym typeface="Lato"/>
              </a:rPr>
              <a:t> comparable to the white population </a:t>
            </a:r>
            <a:endParaRPr sz="15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727650" y="458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Skewed FPR for 'Other' Populations Due to Small Sample Size</a:t>
            </a:r>
            <a:endParaRPr sz="2000"/>
          </a:p>
        </p:txBody>
      </p:sp>
      <p:sp>
        <p:nvSpPr>
          <p:cNvPr id="260" name="Google Shape;260;p30"/>
          <p:cNvSpPr txBox="1"/>
          <p:nvPr/>
        </p:nvSpPr>
        <p:spPr>
          <a:xfrm>
            <a:off x="350250" y="1516150"/>
            <a:ext cx="2904600" cy="3237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 data for the ‘other’ population is skewed due to small population size</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Copiah has the smallest portion of this demographic</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457200" rtl="0" algn="l">
              <a:spcBef>
                <a:spcPts val="0"/>
              </a:spcBef>
              <a:spcAft>
                <a:spcPts val="0"/>
              </a:spcAft>
              <a:buNone/>
            </a:pPr>
            <a:r>
              <a:t/>
            </a:r>
            <a:endParaRPr sz="1500">
              <a:solidFill>
                <a:schemeClr val="accent1"/>
              </a:solidFill>
              <a:latin typeface="Lato"/>
              <a:ea typeface="Lato"/>
              <a:cs typeface="Lato"/>
              <a:sym typeface="Lato"/>
            </a:endParaRPr>
          </a:p>
        </p:txBody>
      </p:sp>
      <p:pic>
        <p:nvPicPr>
          <p:cNvPr id="261" name="Google Shape;261;p30" title="Points scored"/>
          <p:cNvPicPr preferRelativeResize="0"/>
          <p:nvPr/>
        </p:nvPicPr>
        <p:blipFill>
          <a:blip r:embed="rId3">
            <a:alphaModFix/>
          </a:blip>
          <a:stretch>
            <a:fillRect/>
          </a:stretch>
        </p:blipFill>
        <p:spPr>
          <a:xfrm>
            <a:off x="3489525" y="1430525"/>
            <a:ext cx="4928616" cy="31272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727650" y="529075"/>
            <a:ext cx="7688700" cy="7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High FNRs: Model Bias for Black Population</a:t>
            </a:r>
            <a:r>
              <a:rPr lang="en" sz="2000"/>
              <a:t> </a:t>
            </a:r>
            <a:endParaRPr sz="2000"/>
          </a:p>
        </p:txBody>
      </p:sp>
      <p:pic>
        <p:nvPicPr>
          <p:cNvPr id="267" name="Google Shape;267;p31" title="Points scored"/>
          <p:cNvPicPr preferRelativeResize="0"/>
          <p:nvPr/>
        </p:nvPicPr>
        <p:blipFill rotWithShape="1">
          <a:blip r:embed="rId3">
            <a:alphaModFix/>
          </a:blip>
          <a:srcRect b="-2595" l="0" r="0" t="0"/>
          <a:stretch/>
        </p:blipFill>
        <p:spPr>
          <a:xfrm>
            <a:off x="3916600" y="1610725"/>
            <a:ext cx="4929126" cy="3127248"/>
          </a:xfrm>
          <a:prstGeom prst="rect">
            <a:avLst/>
          </a:prstGeom>
          <a:noFill/>
          <a:ln>
            <a:noFill/>
          </a:ln>
        </p:spPr>
      </p:pic>
      <p:sp>
        <p:nvSpPr>
          <p:cNvPr id="268" name="Google Shape;268;p31"/>
          <p:cNvSpPr txBox="1"/>
          <p:nvPr/>
        </p:nvSpPr>
        <p:spPr>
          <a:xfrm>
            <a:off x="350250" y="1516150"/>
            <a:ext cx="2904600" cy="3237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Unlike the white and other populations, the FNR for the black population was much, much  higher</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Up over 50 percent for all counties when compared to the white population </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This shows that the model is very poor at accurately identifying individuals who will re-offend</a:t>
            </a:r>
            <a:endParaRPr sz="15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727650" y="450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Low FPR Reveal Model's Failure to Identify Re-Offenders in Black Population</a:t>
            </a:r>
            <a:endParaRPr sz="2000"/>
          </a:p>
        </p:txBody>
      </p:sp>
      <p:sp>
        <p:nvSpPr>
          <p:cNvPr id="274" name="Google Shape;274;p32"/>
          <p:cNvSpPr txBox="1"/>
          <p:nvPr/>
        </p:nvSpPr>
        <p:spPr>
          <a:xfrm>
            <a:off x="350250" y="1516150"/>
            <a:ext cx="2904600" cy="3237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 false positive rate for the black population is very low</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 model does a very poor job at identifying individuals who will re-offend</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This results in many black individuals being jailed unfairly </a:t>
            </a:r>
            <a:endParaRPr sz="1500">
              <a:solidFill>
                <a:schemeClr val="accent1"/>
              </a:solidFill>
              <a:latin typeface="Lato"/>
              <a:ea typeface="Lato"/>
              <a:cs typeface="Lato"/>
              <a:sym typeface="Lato"/>
            </a:endParaRPr>
          </a:p>
        </p:txBody>
      </p:sp>
      <p:pic>
        <p:nvPicPr>
          <p:cNvPr id="275" name="Google Shape;275;p32" title="Points scored"/>
          <p:cNvPicPr preferRelativeResize="0"/>
          <p:nvPr/>
        </p:nvPicPr>
        <p:blipFill>
          <a:blip r:embed="rId3">
            <a:alphaModFix/>
          </a:blip>
          <a:stretch>
            <a:fillRect/>
          </a:stretch>
        </p:blipFill>
        <p:spPr>
          <a:xfrm>
            <a:off x="3489525" y="1461525"/>
            <a:ext cx="4928616" cy="31272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727650" y="454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model fails on both fairness metrics: statistical parity and equal opportunity</a:t>
            </a:r>
            <a:endParaRPr sz="2000"/>
          </a:p>
        </p:txBody>
      </p:sp>
      <p:sp>
        <p:nvSpPr>
          <p:cNvPr id="281" name="Google Shape;281;p33"/>
          <p:cNvSpPr/>
          <p:nvPr/>
        </p:nvSpPr>
        <p:spPr>
          <a:xfrm>
            <a:off x="1414581" y="2479228"/>
            <a:ext cx="1911000" cy="1793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33"/>
          <p:cNvCxnSpPr/>
          <p:nvPr/>
        </p:nvCxnSpPr>
        <p:spPr>
          <a:xfrm>
            <a:off x="1325463" y="2812876"/>
            <a:ext cx="326100" cy="178200"/>
          </a:xfrm>
          <a:prstGeom prst="straightConnector1">
            <a:avLst/>
          </a:prstGeom>
          <a:noFill/>
          <a:ln cap="flat" cmpd="sng" w="19050">
            <a:solidFill>
              <a:srgbClr val="3C78D8"/>
            </a:solidFill>
            <a:prstDash val="solid"/>
            <a:round/>
            <a:headEnd len="med" w="med" type="oval"/>
            <a:tailEnd len="sm" w="sm" type="none"/>
          </a:ln>
        </p:spPr>
      </p:cxnSp>
      <p:cxnSp>
        <p:nvCxnSpPr>
          <p:cNvPr id="283" name="Google Shape;283;p33"/>
          <p:cNvCxnSpPr/>
          <p:nvPr/>
        </p:nvCxnSpPr>
        <p:spPr>
          <a:xfrm flipH="1">
            <a:off x="3084442" y="2812876"/>
            <a:ext cx="326100" cy="178200"/>
          </a:xfrm>
          <a:prstGeom prst="straightConnector1">
            <a:avLst/>
          </a:prstGeom>
          <a:noFill/>
          <a:ln cap="flat" cmpd="sng" w="19050">
            <a:solidFill>
              <a:srgbClr val="6D9EEB"/>
            </a:solidFill>
            <a:prstDash val="solid"/>
            <a:round/>
            <a:headEnd len="med" w="med" type="oval"/>
            <a:tailEnd len="sm" w="sm" type="none"/>
          </a:ln>
        </p:spPr>
      </p:cxnSp>
      <p:cxnSp>
        <p:nvCxnSpPr>
          <p:cNvPr id="284" name="Google Shape;284;p33"/>
          <p:cNvCxnSpPr/>
          <p:nvPr/>
        </p:nvCxnSpPr>
        <p:spPr>
          <a:xfrm rot="10800000">
            <a:off x="2361650" y="4151936"/>
            <a:ext cx="0" cy="325200"/>
          </a:xfrm>
          <a:prstGeom prst="straightConnector1">
            <a:avLst/>
          </a:prstGeom>
          <a:noFill/>
          <a:ln cap="flat" cmpd="sng" w="19050">
            <a:solidFill>
              <a:srgbClr val="A4C2F4"/>
            </a:solidFill>
            <a:prstDash val="solid"/>
            <a:round/>
            <a:headEnd len="med" w="med" type="oval"/>
            <a:tailEnd len="sm" w="sm" type="none"/>
          </a:ln>
        </p:spPr>
      </p:cxnSp>
      <p:sp>
        <p:nvSpPr>
          <p:cNvPr id="285" name="Google Shape;285;p33"/>
          <p:cNvSpPr txBox="1"/>
          <p:nvPr/>
        </p:nvSpPr>
        <p:spPr>
          <a:xfrm>
            <a:off x="1827043" y="3108047"/>
            <a:ext cx="1086000" cy="567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Statistical Parity</a:t>
            </a:r>
            <a:endParaRPr sz="1200"/>
          </a:p>
        </p:txBody>
      </p:sp>
      <p:sp>
        <p:nvSpPr>
          <p:cNvPr id="286" name="Google Shape;286;p33"/>
          <p:cNvSpPr/>
          <p:nvPr/>
        </p:nvSpPr>
        <p:spPr>
          <a:xfrm rot="1707504">
            <a:off x="1371293" y="2407393"/>
            <a:ext cx="1993828" cy="1931640"/>
          </a:xfrm>
          <a:prstGeom prst="blockArc">
            <a:avLst>
              <a:gd fmla="val 14414370" name="adj1"/>
              <a:gd fmla="val 694" name="adj2"/>
              <a:gd fmla="val 9562" name="adj3"/>
            </a:avLst>
          </a:prstGeom>
          <a:solidFill>
            <a:srgbClr val="6D9EEB"/>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flipH="1" rot="-1707504">
            <a:off x="1373051" y="2407393"/>
            <a:ext cx="1993828" cy="1931640"/>
          </a:xfrm>
          <a:prstGeom prst="blockArc">
            <a:avLst>
              <a:gd fmla="val 14348563" name="adj1"/>
              <a:gd fmla="val 21472873" name="adj2"/>
              <a:gd fmla="val 9381" name="adj3"/>
            </a:avLst>
          </a:prstGeom>
          <a:solidFill>
            <a:srgbClr val="3C78D8"/>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rot="-8210146">
            <a:off x="2235093" y="2377406"/>
            <a:ext cx="264877" cy="264877"/>
          </a:xfrm>
          <a:prstGeom prst="rtTriangl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flipH="1" rot="-9093614">
            <a:off x="1372136" y="2406258"/>
            <a:ext cx="1993135" cy="1930913"/>
          </a:xfrm>
          <a:prstGeom prst="blockArc">
            <a:avLst>
              <a:gd fmla="val 14316164" name="adj1"/>
              <a:gd fmla="val 21502663" name="adj2"/>
              <a:gd fmla="val 9415" name="adj3"/>
            </a:avLst>
          </a:prstGeom>
          <a:solidFill>
            <a:srgbClr val="A4C2F4"/>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rot="-969440">
            <a:off x="3061372" y="3667452"/>
            <a:ext cx="233940" cy="221994"/>
          </a:xfrm>
          <a:prstGeom prst="rtTriangl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rot="6418812">
            <a:off x="1436291" y="3658835"/>
            <a:ext cx="257840" cy="272170"/>
          </a:xfrm>
          <a:prstGeom prst="rtTriangle">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txBox="1"/>
          <p:nvPr/>
        </p:nvSpPr>
        <p:spPr>
          <a:xfrm>
            <a:off x="526250" y="1340825"/>
            <a:ext cx="37038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Is the rate of bails granted </a:t>
            </a:r>
            <a:r>
              <a:rPr b="1" i="1" lang="en" sz="1300">
                <a:solidFill>
                  <a:schemeClr val="accent1"/>
                </a:solidFill>
                <a:latin typeface="Lato"/>
                <a:ea typeface="Lato"/>
                <a:cs typeface="Lato"/>
                <a:sym typeface="Lato"/>
              </a:rPr>
              <a:t>independent</a:t>
            </a:r>
            <a:r>
              <a:rPr lang="en" sz="1300">
                <a:solidFill>
                  <a:schemeClr val="accent1"/>
                </a:solidFill>
                <a:latin typeface="Lato"/>
                <a:ea typeface="Lato"/>
                <a:cs typeface="Lato"/>
                <a:sym typeface="Lato"/>
              </a:rPr>
              <a:t> of which county an individual belongs to?</a:t>
            </a:r>
            <a:endParaRPr sz="1300">
              <a:solidFill>
                <a:schemeClr val="accent1"/>
              </a:solidFill>
              <a:latin typeface="Lato"/>
              <a:ea typeface="Lato"/>
              <a:cs typeface="Lato"/>
              <a:sym typeface="Lato"/>
            </a:endParaRPr>
          </a:p>
        </p:txBody>
      </p:sp>
      <p:sp>
        <p:nvSpPr>
          <p:cNvPr id="293" name="Google Shape;293;p33"/>
          <p:cNvSpPr txBox="1"/>
          <p:nvPr/>
        </p:nvSpPr>
        <p:spPr>
          <a:xfrm>
            <a:off x="4838725" y="1326275"/>
            <a:ext cx="3546300" cy="56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Is the rate of bails granted to non-reoffenders </a:t>
            </a:r>
            <a:r>
              <a:rPr b="1" i="1" lang="en" sz="1300">
                <a:solidFill>
                  <a:schemeClr val="accent1"/>
                </a:solidFill>
                <a:latin typeface="Lato"/>
                <a:ea typeface="Lato"/>
                <a:cs typeface="Lato"/>
                <a:sym typeface="Lato"/>
              </a:rPr>
              <a:t>consistent</a:t>
            </a:r>
            <a:r>
              <a:rPr lang="en" sz="1300">
                <a:solidFill>
                  <a:schemeClr val="accent1"/>
                </a:solidFill>
                <a:latin typeface="Lato"/>
                <a:ea typeface="Lato"/>
                <a:cs typeface="Lato"/>
                <a:sym typeface="Lato"/>
              </a:rPr>
              <a:t> across counties?</a:t>
            </a:r>
            <a:endParaRPr sz="1300">
              <a:solidFill>
                <a:schemeClr val="accent1"/>
              </a:solidFill>
              <a:latin typeface="Lato"/>
              <a:ea typeface="Lato"/>
              <a:cs typeface="Lato"/>
              <a:sym typeface="Lato"/>
            </a:endParaRPr>
          </a:p>
        </p:txBody>
      </p:sp>
      <p:sp>
        <p:nvSpPr>
          <p:cNvPr id="294" name="Google Shape;294;p33"/>
          <p:cNvSpPr txBox="1"/>
          <p:nvPr/>
        </p:nvSpPr>
        <p:spPr>
          <a:xfrm>
            <a:off x="547200" y="2618690"/>
            <a:ext cx="8055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Copiah</a:t>
            </a:r>
            <a:endParaRPr b="1" sz="1300">
              <a:solidFill>
                <a:schemeClr val="accent1"/>
              </a:solidFill>
              <a:latin typeface="Lato"/>
              <a:ea typeface="Lato"/>
              <a:cs typeface="Lato"/>
              <a:sym typeface="Lato"/>
            </a:endParaRPr>
          </a:p>
        </p:txBody>
      </p:sp>
      <p:sp>
        <p:nvSpPr>
          <p:cNvPr id="295" name="Google Shape;295;p33"/>
          <p:cNvSpPr txBox="1"/>
          <p:nvPr/>
        </p:nvSpPr>
        <p:spPr>
          <a:xfrm>
            <a:off x="1799250" y="4462156"/>
            <a:ext cx="11247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Claiborne</a:t>
            </a:r>
            <a:endParaRPr b="1" sz="1300">
              <a:solidFill>
                <a:schemeClr val="accent1"/>
              </a:solidFill>
              <a:latin typeface="Lato"/>
              <a:ea typeface="Lato"/>
              <a:cs typeface="Lato"/>
              <a:sym typeface="Lato"/>
            </a:endParaRPr>
          </a:p>
        </p:txBody>
      </p:sp>
      <p:sp>
        <p:nvSpPr>
          <p:cNvPr id="296" name="Google Shape;296;p33"/>
          <p:cNvSpPr txBox="1"/>
          <p:nvPr/>
        </p:nvSpPr>
        <p:spPr>
          <a:xfrm>
            <a:off x="3247365" y="2558242"/>
            <a:ext cx="11247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Warren</a:t>
            </a:r>
            <a:endParaRPr b="1" sz="1300">
              <a:solidFill>
                <a:schemeClr val="accent1"/>
              </a:solidFill>
              <a:latin typeface="Lato"/>
              <a:ea typeface="Lato"/>
              <a:cs typeface="Lato"/>
              <a:sym typeface="Lato"/>
            </a:endParaRPr>
          </a:p>
        </p:txBody>
      </p:sp>
      <p:sp>
        <p:nvSpPr>
          <p:cNvPr id="297" name="Google Shape;297;p33"/>
          <p:cNvSpPr/>
          <p:nvPr/>
        </p:nvSpPr>
        <p:spPr>
          <a:xfrm>
            <a:off x="1976588" y="2105943"/>
            <a:ext cx="950100" cy="807600"/>
          </a:xfrm>
          <a:prstGeom prst="mathMultiply">
            <a:avLst>
              <a:gd fmla="val 23520" name="adj1"/>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 name="Google Shape;298;p33"/>
          <p:cNvSpPr/>
          <p:nvPr/>
        </p:nvSpPr>
        <p:spPr>
          <a:xfrm>
            <a:off x="1090125" y="3322879"/>
            <a:ext cx="950100" cy="807600"/>
          </a:xfrm>
          <a:prstGeom prst="mathMultiply">
            <a:avLst>
              <a:gd fmla="val 23520" name="adj1"/>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 name="Google Shape;299;p33"/>
          <p:cNvSpPr/>
          <p:nvPr/>
        </p:nvSpPr>
        <p:spPr>
          <a:xfrm>
            <a:off x="2703429" y="3464954"/>
            <a:ext cx="950100" cy="807600"/>
          </a:xfrm>
          <a:prstGeom prst="mathMultiply">
            <a:avLst>
              <a:gd fmla="val 23520" name="adj1"/>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 name="Google Shape;300;p33"/>
          <p:cNvSpPr/>
          <p:nvPr/>
        </p:nvSpPr>
        <p:spPr>
          <a:xfrm>
            <a:off x="5696376" y="2493026"/>
            <a:ext cx="1830900" cy="17829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33"/>
          <p:cNvCxnSpPr/>
          <p:nvPr/>
        </p:nvCxnSpPr>
        <p:spPr>
          <a:xfrm>
            <a:off x="5610988" y="2824757"/>
            <a:ext cx="312600" cy="177300"/>
          </a:xfrm>
          <a:prstGeom prst="straightConnector1">
            <a:avLst/>
          </a:prstGeom>
          <a:noFill/>
          <a:ln cap="flat" cmpd="sng" w="19050">
            <a:solidFill>
              <a:srgbClr val="3C78D8"/>
            </a:solidFill>
            <a:prstDash val="solid"/>
            <a:round/>
            <a:headEnd len="med" w="med" type="oval"/>
            <a:tailEnd len="sm" w="sm" type="none"/>
          </a:ln>
        </p:spPr>
      </p:cxnSp>
      <p:cxnSp>
        <p:nvCxnSpPr>
          <p:cNvPr id="302" name="Google Shape;302;p33"/>
          <p:cNvCxnSpPr/>
          <p:nvPr/>
        </p:nvCxnSpPr>
        <p:spPr>
          <a:xfrm flipH="1">
            <a:off x="7296193" y="2824757"/>
            <a:ext cx="312600" cy="177300"/>
          </a:xfrm>
          <a:prstGeom prst="straightConnector1">
            <a:avLst/>
          </a:prstGeom>
          <a:noFill/>
          <a:ln cap="flat" cmpd="sng" w="19050">
            <a:solidFill>
              <a:srgbClr val="6D9EEB"/>
            </a:solidFill>
            <a:prstDash val="solid"/>
            <a:round/>
            <a:headEnd len="med" w="med" type="oval"/>
            <a:tailEnd len="sm" w="sm" type="none"/>
          </a:ln>
        </p:spPr>
      </p:cxnSp>
      <p:cxnSp>
        <p:nvCxnSpPr>
          <p:cNvPr id="303" name="Google Shape;303;p33"/>
          <p:cNvCxnSpPr/>
          <p:nvPr/>
        </p:nvCxnSpPr>
        <p:spPr>
          <a:xfrm rot="10800000">
            <a:off x="6603810" y="4156354"/>
            <a:ext cx="0" cy="323100"/>
          </a:xfrm>
          <a:prstGeom prst="straightConnector1">
            <a:avLst/>
          </a:prstGeom>
          <a:noFill/>
          <a:ln cap="flat" cmpd="sng" w="19050">
            <a:solidFill>
              <a:srgbClr val="A4C2F4"/>
            </a:solidFill>
            <a:prstDash val="solid"/>
            <a:round/>
            <a:headEnd len="med" w="med" type="oval"/>
            <a:tailEnd len="sm" w="sm" type="none"/>
          </a:ln>
        </p:spPr>
      </p:cxnSp>
      <p:sp>
        <p:nvSpPr>
          <p:cNvPr id="304" name="Google Shape;304;p33"/>
          <p:cNvSpPr txBox="1"/>
          <p:nvPr/>
        </p:nvSpPr>
        <p:spPr>
          <a:xfrm>
            <a:off x="6091587" y="3039688"/>
            <a:ext cx="1154100" cy="56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Equal Opportunity</a:t>
            </a:r>
            <a:endParaRPr sz="1200"/>
          </a:p>
        </p:txBody>
      </p:sp>
      <p:sp>
        <p:nvSpPr>
          <p:cNvPr id="305" name="Google Shape;305;p33"/>
          <p:cNvSpPr/>
          <p:nvPr/>
        </p:nvSpPr>
        <p:spPr>
          <a:xfrm rot="1761057">
            <a:off x="5646625" y="2430905"/>
            <a:ext cx="1926727" cy="1901550"/>
          </a:xfrm>
          <a:prstGeom prst="blockArc">
            <a:avLst>
              <a:gd fmla="val 14414370" name="adj1"/>
              <a:gd fmla="val 694" name="adj2"/>
              <a:gd fmla="val 9562" name="adj3"/>
            </a:avLst>
          </a:prstGeom>
          <a:solidFill>
            <a:srgbClr val="6D9EEB"/>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flipH="1" rot="-1761057">
            <a:off x="5648507" y="2430905"/>
            <a:ext cx="1926727" cy="1901550"/>
          </a:xfrm>
          <a:prstGeom prst="blockArc">
            <a:avLst>
              <a:gd fmla="val 14348563" name="adj1"/>
              <a:gd fmla="val 21472873" name="adj2"/>
              <a:gd fmla="val 9381" name="adj3"/>
            </a:avLst>
          </a:prstGeom>
          <a:solidFill>
            <a:srgbClr val="3C78D8"/>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p:nvPr/>
        </p:nvSpPr>
        <p:spPr>
          <a:xfrm rot="-8145157">
            <a:off x="6480240" y="2394125"/>
            <a:ext cx="258399" cy="258399"/>
          </a:xfrm>
          <a:prstGeom prst="rtTriangl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flipH="1" rot="-9039614">
            <a:off x="5647420" y="2430068"/>
            <a:ext cx="1926171" cy="1900833"/>
          </a:xfrm>
          <a:prstGeom prst="blockArc">
            <a:avLst>
              <a:gd fmla="val 14316164" name="adj1"/>
              <a:gd fmla="val 21502663" name="adj2"/>
              <a:gd fmla="val 9415" name="adj3"/>
            </a:avLst>
          </a:prstGeom>
          <a:solidFill>
            <a:srgbClr val="A4C2F4"/>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rot="-1000197">
            <a:off x="7274041" y="3674889"/>
            <a:ext cx="224850" cy="220022"/>
          </a:xfrm>
          <a:prstGeom prst="rtTriangl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rot="6386105">
            <a:off x="5712754" y="3670224"/>
            <a:ext cx="255541" cy="261676"/>
          </a:xfrm>
          <a:prstGeom prst="rtTriangle">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txBox="1"/>
          <p:nvPr/>
        </p:nvSpPr>
        <p:spPr>
          <a:xfrm>
            <a:off x="4865300" y="2631687"/>
            <a:ext cx="7719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Copiah</a:t>
            </a:r>
            <a:endParaRPr b="1" sz="1300">
              <a:solidFill>
                <a:schemeClr val="accent1"/>
              </a:solidFill>
              <a:latin typeface="Lato"/>
              <a:ea typeface="Lato"/>
              <a:cs typeface="Lato"/>
              <a:sym typeface="Lato"/>
            </a:endParaRPr>
          </a:p>
        </p:txBody>
      </p:sp>
      <p:sp>
        <p:nvSpPr>
          <p:cNvPr id="312" name="Google Shape;312;p33"/>
          <p:cNvSpPr txBox="1"/>
          <p:nvPr/>
        </p:nvSpPr>
        <p:spPr>
          <a:xfrm>
            <a:off x="6064944" y="4464560"/>
            <a:ext cx="10776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Claiborne</a:t>
            </a:r>
            <a:endParaRPr b="1" sz="1300">
              <a:solidFill>
                <a:schemeClr val="accent1"/>
              </a:solidFill>
              <a:latin typeface="Lato"/>
              <a:ea typeface="Lato"/>
              <a:cs typeface="Lato"/>
              <a:sym typeface="Lato"/>
            </a:endParaRPr>
          </a:p>
        </p:txBody>
      </p:sp>
      <p:sp>
        <p:nvSpPr>
          <p:cNvPr id="313" name="Google Shape;313;p33"/>
          <p:cNvSpPr txBox="1"/>
          <p:nvPr/>
        </p:nvSpPr>
        <p:spPr>
          <a:xfrm>
            <a:off x="7452446" y="2571586"/>
            <a:ext cx="10776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Warren</a:t>
            </a:r>
            <a:endParaRPr b="1" sz="1300">
              <a:solidFill>
                <a:schemeClr val="accent1"/>
              </a:solidFill>
              <a:latin typeface="Lato"/>
              <a:ea typeface="Lato"/>
              <a:cs typeface="Lato"/>
              <a:sym typeface="Lato"/>
            </a:endParaRPr>
          </a:p>
        </p:txBody>
      </p:sp>
      <p:sp>
        <p:nvSpPr>
          <p:cNvPr id="314" name="Google Shape;314;p33"/>
          <p:cNvSpPr/>
          <p:nvPr/>
        </p:nvSpPr>
        <p:spPr>
          <a:xfrm>
            <a:off x="6234859" y="2121885"/>
            <a:ext cx="910200" cy="802800"/>
          </a:xfrm>
          <a:prstGeom prst="mathMultiply">
            <a:avLst>
              <a:gd fmla="val 23520" name="adj1"/>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 name="Google Shape;315;p33"/>
          <p:cNvSpPr/>
          <p:nvPr/>
        </p:nvSpPr>
        <p:spPr>
          <a:xfrm>
            <a:off x="5385500" y="3331829"/>
            <a:ext cx="910200" cy="802800"/>
          </a:xfrm>
          <a:prstGeom prst="mathMultiply">
            <a:avLst>
              <a:gd fmla="val 23520" name="adj1"/>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 name="Google Shape;316;p33"/>
          <p:cNvSpPr/>
          <p:nvPr/>
        </p:nvSpPr>
        <p:spPr>
          <a:xfrm>
            <a:off x="6931278" y="3473087"/>
            <a:ext cx="910200" cy="802800"/>
          </a:xfrm>
          <a:prstGeom prst="mathMultiply">
            <a:avLst>
              <a:gd fmla="val 23520" name="adj1"/>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0" name="Shape 320"/>
        <p:cNvGrpSpPr/>
        <p:nvPr/>
      </p:nvGrpSpPr>
      <p:grpSpPr>
        <a:xfrm>
          <a:off x="0" y="0"/>
          <a:ext cx="0" cy="0"/>
          <a:chOff x="0" y="0"/>
          <a:chExt cx="0" cy="0"/>
        </a:xfrm>
      </p:grpSpPr>
      <p:sp>
        <p:nvSpPr>
          <p:cNvPr id="321" name="Google Shape;321;p34"/>
          <p:cNvSpPr txBox="1"/>
          <p:nvPr>
            <p:ph type="title"/>
          </p:nvPr>
        </p:nvSpPr>
        <p:spPr>
          <a:xfrm>
            <a:off x="729450" y="456650"/>
            <a:ext cx="7688700" cy="7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Biased FNR and FPR rates reveal unfair outcomes, with both model and judicial decisions lacking equity across groups</a:t>
            </a:r>
            <a:endParaRPr sz="2000"/>
          </a:p>
        </p:txBody>
      </p:sp>
      <p:sp>
        <p:nvSpPr>
          <p:cNvPr id="322" name="Google Shape;322;p34"/>
          <p:cNvSpPr txBox="1"/>
          <p:nvPr>
            <p:ph idx="1" type="body"/>
          </p:nvPr>
        </p:nvSpPr>
        <p:spPr>
          <a:xfrm>
            <a:off x="729450" y="1369250"/>
            <a:ext cx="7688700" cy="3402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FNR is high for black populations</a:t>
            </a:r>
            <a:r>
              <a:rPr lang="en" sz="1600"/>
              <a:t> irrespective of the county, which means that for a black person, they are more likely to be jailed when they don’t re-offend </a:t>
            </a:r>
            <a:br>
              <a:rPr lang="en" sz="1600"/>
            </a:br>
            <a:endParaRPr sz="1600"/>
          </a:p>
          <a:p>
            <a:pPr indent="-330200" lvl="0" marL="457200" rtl="0" algn="l">
              <a:spcBef>
                <a:spcPts val="0"/>
              </a:spcBef>
              <a:spcAft>
                <a:spcPts val="0"/>
              </a:spcAft>
              <a:buSzPts val="1600"/>
              <a:buChar char="-"/>
            </a:pPr>
            <a:r>
              <a:rPr b="1" lang="en" sz="1600"/>
              <a:t>FPR is high for white populations</a:t>
            </a:r>
            <a:r>
              <a:rPr lang="en" sz="1600"/>
              <a:t> irrespective of the county, which means that for a white person, they are more likely to be given bail when they will re-offend</a:t>
            </a:r>
            <a:br>
              <a:rPr lang="en" sz="1600"/>
            </a:br>
            <a:endParaRPr sz="1600"/>
          </a:p>
          <a:p>
            <a:pPr indent="-330200" lvl="0" marL="457200" rtl="0" algn="l">
              <a:spcBef>
                <a:spcPts val="0"/>
              </a:spcBef>
              <a:spcAft>
                <a:spcPts val="0"/>
              </a:spcAft>
              <a:buSzPts val="1600"/>
              <a:buChar char="-"/>
            </a:pPr>
            <a:r>
              <a:rPr lang="en" sz="1600"/>
              <a:t>The model is not the only thing that is </a:t>
            </a:r>
            <a:r>
              <a:rPr lang="en" sz="1600"/>
              <a:t>biased – </a:t>
            </a:r>
            <a:r>
              <a:rPr b="1" lang="en" sz="1600"/>
              <a:t>judge decisions are also biased</a:t>
            </a:r>
            <a:r>
              <a:rPr lang="en" sz="1600"/>
              <a:t>, as reflected in the data</a:t>
            </a:r>
            <a:br>
              <a:rPr lang="en" sz="1600"/>
            </a:br>
            <a:endParaRPr sz="1600"/>
          </a:p>
          <a:p>
            <a:pPr indent="-330200" lvl="0" marL="457200" rtl="0" algn="l">
              <a:spcBef>
                <a:spcPts val="0"/>
              </a:spcBef>
              <a:spcAft>
                <a:spcPts val="0"/>
              </a:spcAft>
              <a:buSzPts val="1600"/>
              <a:buChar char="-"/>
            </a:pPr>
            <a:r>
              <a:rPr b="1" lang="en" sz="1600"/>
              <a:t>No statistical parity or equal opportunity</a:t>
            </a:r>
            <a:r>
              <a:rPr lang="en" sz="1600"/>
              <a:t> across any of the counties, which implies that the outcomes are not fair across population segments</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5"/>
          <p:cNvPicPr preferRelativeResize="0"/>
          <p:nvPr/>
        </p:nvPicPr>
        <p:blipFill>
          <a:blip r:embed="rId3">
            <a:alphaModFix/>
          </a:blip>
          <a:stretch>
            <a:fillRect/>
          </a:stretch>
        </p:blipFill>
        <p:spPr>
          <a:xfrm>
            <a:off x="1675" y="0"/>
            <a:ext cx="9144003" cy="5143499"/>
          </a:xfrm>
          <a:prstGeom prst="rect">
            <a:avLst/>
          </a:prstGeom>
          <a:noFill/>
          <a:ln>
            <a:noFill/>
          </a:ln>
        </p:spPr>
      </p:pic>
      <p:pic>
        <p:nvPicPr>
          <p:cNvPr id="329" name="Google Shape;329;p35"/>
          <p:cNvPicPr preferRelativeResize="0"/>
          <p:nvPr/>
        </p:nvPicPr>
        <p:blipFill>
          <a:blip r:embed="rId4">
            <a:alphaModFix amt="32000"/>
          </a:blip>
          <a:stretch>
            <a:fillRect/>
          </a:stretch>
        </p:blipFill>
        <p:spPr>
          <a:xfrm>
            <a:off x="0" y="0"/>
            <a:ext cx="9144000" cy="5143500"/>
          </a:xfrm>
          <a:prstGeom prst="rect">
            <a:avLst/>
          </a:prstGeom>
          <a:noFill/>
          <a:ln>
            <a:noFill/>
          </a:ln>
        </p:spPr>
      </p:pic>
      <p:sp>
        <p:nvSpPr>
          <p:cNvPr id="330" name="Google Shape;330;p3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729450" y="611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Collaboration Log</a:t>
            </a:r>
            <a:endParaRPr sz="2000"/>
          </a:p>
        </p:txBody>
      </p:sp>
      <p:sp>
        <p:nvSpPr>
          <p:cNvPr id="336" name="Google Shape;336;p36"/>
          <p:cNvSpPr txBox="1"/>
          <p:nvPr>
            <p:ph idx="1" type="body"/>
          </p:nvPr>
        </p:nvSpPr>
        <p:spPr>
          <a:xfrm>
            <a:off x="729450" y="13714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Assembly and folder setup - Katelyn</a:t>
            </a:r>
            <a:br>
              <a:rPr lang="en" sz="1600"/>
            </a:br>
            <a:r>
              <a:rPr lang="en" sz="1600"/>
              <a:t>Data analysis framework - Katelyn</a:t>
            </a:r>
            <a:br>
              <a:rPr lang="en" sz="1600"/>
            </a:br>
            <a:r>
              <a:rPr lang="en" sz="1600"/>
              <a:t>Data analysis edits - Vashishth, Ashwin</a:t>
            </a:r>
            <a:br>
              <a:rPr lang="en" sz="1600"/>
            </a:br>
            <a:r>
              <a:rPr lang="en" sz="1600"/>
              <a:t>Copiah County - Ashwin, Vashishth</a:t>
            </a:r>
            <a:br>
              <a:rPr lang="en" sz="1600"/>
            </a:br>
            <a:r>
              <a:rPr lang="en" sz="1600"/>
              <a:t>Claiborne County - Katelyn</a:t>
            </a:r>
            <a:br>
              <a:rPr lang="en" sz="1600"/>
            </a:br>
            <a:r>
              <a:rPr lang="en" sz="1600"/>
              <a:t>Warren County - Satish, Junke</a:t>
            </a:r>
            <a:br>
              <a:rPr lang="en" sz="1600"/>
            </a:br>
            <a:r>
              <a:rPr lang="en" sz="1600"/>
              <a:t>Essay - Vashishth, Ashwin, Katelyn</a:t>
            </a:r>
            <a:br>
              <a:rPr lang="en" sz="1600"/>
            </a:br>
            <a:r>
              <a:rPr lang="en" sz="1600"/>
              <a:t>Essay editing - Katelyn </a:t>
            </a:r>
            <a:br>
              <a:rPr lang="en" sz="1600"/>
            </a:br>
            <a:r>
              <a:rPr lang="en" sz="1600"/>
              <a:t>Presentation - Vashishth, Ashwin, Satish, Katelyn</a:t>
            </a:r>
            <a:br>
              <a:rPr lang="en" sz="1600"/>
            </a:b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idx="1" type="body"/>
          </p:nvPr>
        </p:nvSpPr>
        <p:spPr>
          <a:xfrm>
            <a:off x="729450" y="1441200"/>
            <a:ext cx="7688700" cy="3249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AI is being increasingly used to offload mental work at increasingly higher stakes, such as with granting or denying bail</a:t>
            </a:r>
            <a:br>
              <a:rPr lang="en" sz="1500"/>
            </a:br>
            <a:endParaRPr sz="1500"/>
          </a:p>
          <a:p>
            <a:pPr indent="-323850" lvl="0" marL="457200" rtl="0" algn="l">
              <a:spcBef>
                <a:spcPts val="0"/>
              </a:spcBef>
              <a:spcAft>
                <a:spcPts val="0"/>
              </a:spcAft>
              <a:buSzPts val="1500"/>
              <a:buChar char="-"/>
            </a:pPr>
            <a:r>
              <a:rPr lang="en" sz="1500"/>
              <a:t>This research is a culmination </a:t>
            </a:r>
            <a:r>
              <a:rPr lang="en" sz="1500"/>
              <a:t>of</a:t>
            </a:r>
            <a:r>
              <a:rPr lang="en" sz="1500"/>
              <a:t> our work and analyses conducted on 3 different county’s synthetic data </a:t>
            </a:r>
            <a:br>
              <a:rPr lang="en" sz="1500"/>
            </a:br>
            <a:endParaRPr sz="1500"/>
          </a:p>
          <a:p>
            <a:pPr indent="-323850" lvl="0" marL="457200" rtl="0" algn="l">
              <a:spcBef>
                <a:spcPts val="0"/>
              </a:spcBef>
              <a:spcAft>
                <a:spcPts val="0"/>
              </a:spcAft>
              <a:buSzPts val="1500"/>
              <a:buChar char="-"/>
            </a:pPr>
            <a:r>
              <a:rPr lang="en" sz="1500"/>
              <a:t>As we become increasingly reliant on AI, there will be a greater need to conduct analyses such as these to assess fairness and bias within these systems and address the problems they present</a:t>
            </a:r>
            <a:endParaRPr sz="1500"/>
          </a:p>
        </p:txBody>
      </p:sp>
      <p:sp>
        <p:nvSpPr>
          <p:cNvPr id="185" name="Google Shape;185;p19"/>
          <p:cNvSpPr txBox="1"/>
          <p:nvPr>
            <p:ph type="title"/>
          </p:nvPr>
        </p:nvSpPr>
        <p:spPr>
          <a:xfrm>
            <a:off x="779375" y="458800"/>
            <a:ext cx="76887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As AI takes on high-stakes decisions, analyzing fairness and bias is essential to ensure just outcomes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nvSpPr>
        <p:spPr>
          <a:xfrm>
            <a:off x="283650" y="2123700"/>
            <a:ext cx="10320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91" name="Google Shape;191;p20" title="Points scored"/>
          <p:cNvPicPr preferRelativeResize="0"/>
          <p:nvPr/>
        </p:nvPicPr>
        <p:blipFill>
          <a:blip r:embed="rId3">
            <a:alphaModFix/>
          </a:blip>
          <a:stretch>
            <a:fillRect/>
          </a:stretch>
        </p:blipFill>
        <p:spPr>
          <a:xfrm>
            <a:off x="3369250" y="1510200"/>
            <a:ext cx="5290425" cy="3271250"/>
          </a:xfrm>
          <a:prstGeom prst="rect">
            <a:avLst/>
          </a:prstGeom>
          <a:noFill/>
          <a:ln>
            <a:noFill/>
          </a:ln>
        </p:spPr>
      </p:pic>
      <p:sp>
        <p:nvSpPr>
          <p:cNvPr id="192" name="Google Shape;192;p20"/>
          <p:cNvSpPr txBox="1"/>
          <p:nvPr>
            <p:ph type="title"/>
          </p:nvPr>
        </p:nvSpPr>
        <p:spPr>
          <a:xfrm>
            <a:off x="727650" y="420150"/>
            <a:ext cx="7688700" cy="7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a:t>
            </a:r>
            <a:r>
              <a:rPr lang="en" sz="2000"/>
              <a:t> three counties have different proportions of black, white and other races</a:t>
            </a:r>
            <a:endParaRPr sz="2000"/>
          </a:p>
        </p:txBody>
      </p:sp>
      <p:sp>
        <p:nvSpPr>
          <p:cNvPr id="193" name="Google Shape;193;p20"/>
          <p:cNvSpPr txBox="1"/>
          <p:nvPr/>
        </p:nvSpPr>
        <p:spPr>
          <a:xfrm>
            <a:off x="350250" y="1516150"/>
            <a:ext cx="2904600" cy="3237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Racial distribution across the counties are largely different</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Copiah is mostly white</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Claiborne is mostly black</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Warren has a fairly even mix between the two predominant groups</a:t>
            </a:r>
            <a:br>
              <a:rPr lang="en" sz="1500">
                <a:solidFill>
                  <a:schemeClr val="accent1"/>
                </a:solidFill>
                <a:latin typeface="Lato"/>
                <a:ea typeface="Lato"/>
                <a:cs typeface="Lato"/>
                <a:sym typeface="Lato"/>
              </a:rPr>
            </a:br>
            <a:endParaRPr sz="15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1000"/>
                                        <p:tgtEl>
                                          <p:spTgt spid="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animEffect filter="fade" transition="in">
                                      <p:cBhvr>
                                        <p:cTn dur="1000"/>
                                        <p:tgtEl>
                                          <p:spTgt spid="1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3" st="3"/>
                                            </p:txEl>
                                          </p:spTgt>
                                        </p:tgtEl>
                                        <p:attrNameLst>
                                          <p:attrName>style.visibility</p:attrName>
                                        </p:attrNameLst>
                                      </p:cBhvr>
                                      <p:to>
                                        <p:strVal val="visible"/>
                                      </p:to>
                                    </p:set>
                                    <p:animEffect filter="fade" transition="in">
                                      <p:cBhvr>
                                        <p:cTn dur="1000"/>
                                        <p:tgtEl>
                                          <p:spTgt spid="19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727650" y="436250"/>
            <a:ext cx="76887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Apart from race, the distribution across other features are similar across counties</a:t>
            </a:r>
            <a:endParaRPr sz="2000"/>
          </a:p>
        </p:txBody>
      </p:sp>
      <p:sp>
        <p:nvSpPr>
          <p:cNvPr id="199" name="Google Shape;199;p21"/>
          <p:cNvSpPr txBox="1"/>
          <p:nvPr>
            <p:ph idx="1" type="body"/>
          </p:nvPr>
        </p:nvSpPr>
        <p:spPr>
          <a:xfrm>
            <a:off x="729450" y="1358000"/>
            <a:ext cx="7688700" cy="2982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Outside of race, a</a:t>
            </a:r>
            <a:r>
              <a:rPr lang="en" sz="1500"/>
              <a:t>ll counties had very similar distributions (within 1-3%) in:</a:t>
            </a:r>
            <a:br>
              <a:rPr lang="en" sz="1500"/>
            </a:br>
            <a:endParaRPr sz="1500"/>
          </a:p>
          <a:p>
            <a:pPr indent="-323850" lvl="1" marL="914400" rtl="0" algn="l">
              <a:spcBef>
                <a:spcPts val="0"/>
              </a:spcBef>
              <a:spcAft>
                <a:spcPts val="0"/>
              </a:spcAft>
              <a:buSzPts val="1500"/>
              <a:buChar char="-"/>
            </a:pPr>
            <a:r>
              <a:rPr lang="en" sz="1500"/>
              <a:t>Gender</a:t>
            </a:r>
            <a:endParaRPr sz="1500"/>
          </a:p>
          <a:p>
            <a:pPr indent="-323850" lvl="1" marL="914400" rtl="0" algn="l">
              <a:spcBef>
                <a:spcPts val="0"/>
              </a:spcBef>
              <a:spcAft>
                <a:spcPts val="0"/>
              </a:spcAft>
              <a:buSzPts val="1500"/>
              <a:buChar char="-"/>
            </a:pPr>
            <a:r>
              <a:rPr lang="en" sz="1500"/>
              <a:t>Highest level of education completed</a:t>
            </a:r>
            <a:endParaRPr sz="1500"/>
          </a:p>
          <a:p>
            <a:pPr indent="-323850" lvl="1" marL="914400" rtl="0" algn="l">
              <a:spcBef>
                <a:spcPts val="0"/>
              </a:spcBef>
              <a:spcAft>
                <a:spcPts val="0"/>
              </a:spcAft>
              <a:buSzPts val="1500"/>
              <a:buChar char="-"/>
            </a:pPr>
            <a:r>
              <a:rPr lang="en" sz="1500"/>
              <a:t>Economic status</a:t>
            </a:r>
            <a:endParaRPr sz="1500"/>
          </a:p>
          <a:p>
            <a:pPr indent="-323850" lvl="1" marL="914400" rtl="0" algn="l">
              <a:spcBef>
                <a:spcPts val="0"/>
              </a:spcBef>
              <a:spcAft>
                <a:spcPts val="0"/>
              </a:spcAft>
              <a:buSzPts val="1500"/>
              <a:buChar char="-"/>
            </a:pPr>
            <a:r>
              <a:rPr lang="en" sz="1500"/>
              <a:t>Unemployment status</a:t>
            </a:r>
            <a:endParaRPr sz="1500"/>
          </a:p>
          <a:p>
            <a:pPr indent="-323850" lvl="1" marL="914400" rtl="0" algn="l">
              <a:spcBef>
                <a:spcPts val="0"/>
              </a:spcBef>
              <a:spcAft>
                <a:spcPts val="0"/>
              </a:spcAft>
              <a:buSzPts val="1500"/>
              <a:buChar char="-"/>
            </a:pPr>
            <a:r>
              <a:rPr lang="en" sz="1500"/>
              <a:t>Income level</a:t>
            </a:r>
            <a:br>
              <a:rPr lang="en" sz="1500"/>
            </a:br>
            <a:endParaRPr sz="1500"/>
          </a:p>
          <a:p>
            <a:pPr indent="-323850" lvl="0" marL="457200" rtl="0" algn="l">
              <a:spcBef>
                <a:spcPts val="0"/>
              </a:spcBef>
              <a:spcAft>
                <a:spcPts val="0"/>
              </a:spcAft>
              <a:buSzPts val="1500"/>
              <a:buChar char="-"/>
            </a:pPr>
            <a:r>
              <a:rPr lang="en" sz="1500"/>
              <a:t>In theory, these counties </a:t>
            </a:r>
            <a:r>
              <a:rPr b="1" i="1" lang="en" sz="1500"/>
              <a:t>should</a:t>
            </a:r>
            <a:r>
              <a:rPr lang="en" sz="1500"/>
              <a:t> have equal impact when using the AI-based risk scores across all individuals when determining to grant or deny bai</a:t>
            </a:r>
            <a:r>
              <a:rPr lang="en" sz="1500"/>
              <a:t>l</a:t>
            </a:r>
            <a:endParaRPr sz="1500"/>
          </a:p>
          <a:p>
            <a:pPr indent="0" lvl="0" marL="0" rtl="0" algn="l">
              <a:spcBef>
                <a:spcPts val="1600"/>
              </a:spcBef>
              <a:spcAft>
                <a:spcPts val="160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729450" y="23041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However… </a:t>
            </a:r>
            <a:endParaRPr sz="3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727650" y="428450"/>
            <a:ext cx="7688700" cy="7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Risk scores vary across different races and are the highest for the black population</a:t>
            </a:r>
            <a:endParaRPr sz="2000"/>
          </a:p>
        </p:txBody>
      </p:sp>
      <p:sp>
        <p:nvSpPr>
          <p:cNvPr id="210" name="Google Shape;210;p23"/>
          <p:cNvSpPr txBox="1"/>
          <p:nvPr>
            <p:ph idx="1" type="body"/>
          </p:nvPr>
        </p:nvSpPr>
        <p:spPr>
          <a:xfrm>
            <a:off x="729450" y="1371450"/>
            <a:ext cx="7688700" cy="3500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Assigned r</a:t>
            </a:r>
            <a:r>
              <a:rPr lang="en" sz="1500"/>
              <a:t>isk scores across racial demographics were very dissimilar</a:t>
            </a:r>
            <a:br>
              <a:rPr lang="en" sz="1500"/>
            </a:br>
            <a:endParaRPr sz="1500"/>
          </a:p>
          <a:p>
            <a:pPr indent="-323850" lvl="0" marL="457200" rtl="0" algn="l">
              <a:spcBef>
                <a:spcPts val="0"/>
              </a:spcBef>
              <a:spcAft>
                <a:spcPts val="0"/>
              </a:spcAft>
              <a:buSzPts val="1500"/>
              <a:buChar char="-"/>
            </a:pPr>
            <a:r>
              <a:rPr lang="en" sz="1500"/>
              <a:t>Average risk score per race:</a:t>
            </a:r>
            <a:br>
              <a:rPr lang="en" sz="1500"/>
            </a:br>
            <a:endParaRPr sz="1500"/>
          </a:p>
          <a:p>
            <a:pPr indent="-323850" lvl="1" marL="914400" rtl="0" algn="l">
              <a:spcBef>
                <a:spcPts val="0"/>
              </a:spcBef>
              <a:spcAft>
                <a:spcPts val="0"/>
              </a:spcAft>
              <a:buSzPts val="1500"/>
              <a:buChar char="-"/>
            </a:pPr>
            <a:r>
              <a:rPr lang="en" sz="1500"/>
              <a:t>White: 4.</a:t>
            </a:r>
            <a:r>
              <a:rPr lang="en" sz="1500"/>
              <a:t>73</a:t>
            </a:r>
            <a:endParaRPr sz="1500"/>
          </a:p>
          <a:p>
            <a:pPr indent="-323850" lvl="1" marL="914400" rtl="0" algn="l">
              <a:spcBef>
                <a:spcPts val="0"/>
              </a:spcBef>
              <a:spcAft>
                <a:spcPts val="0"/>
              </a:spcAft>
              <a:buSzPts val="1500"/>
              <a:buChar char="-"/>
            </a:pPr>
            <a:r>
              <a:rPr lang="en" sz="1500"/>
              <a:t>Other: </a:t>
            </a:r>
            <a:r>
              <a:rPr lang="en" sz="1500"/>
              <a:t>4.73</a:t>
            </a:r>
            <a:endParaRPr sz="1500"/>
          </a:p>
          <a:p>
            <a:pPr indent="-323850" lvl="1" marL="914400" rtl="0" algn="l">
              <a:spcBef>
                <a:spcPts val="0"/>
              </a:spcBef>
              <a:spcAft>
                <a:spcPts val="0"/>
              </a:spcAft>
              <a:buSzPts val="1500"/>
              <a:buChar char="-"/>
            </a:pPr>
            <a:r>
              <a:rPr lang="en" sz="1500"/>
              <a:t>Black: </a:t>
            </a:r>
            <a:r>
              <a:rPr b="1" lang="en" sz="1500"/>
              <a:t>5.86</a:t>
            </a:r>
            <a:r>
              <a:rPr lang="en" sz="1500"/>
              <a:t>  - over a </a:t>
            </a:r>
            <a:r>
              <a:rPr b="1" i="1" lang="en" sz="1500"/>
              <a:t>full point</a:t>
            </a:r>
            <a:r>
              <a:rPr lang="en" sz="1500"/>
              <a:t> higher!</a:t>
            </a:r>
            <a:br>
              <a:rPr b="1" lang="en" sz="1500"/>
            </a:br>
            <a:endParaRPr sz="1500"/>
          </a:p>
          <a:p>
            <a:pPr indent="-323850" lvl="0" marL="457200" rtl="0" algn="l">
              <a:spcBef>
                <a:spcPts val="0"/>
              </a:spcBef>
              <a:spcAft>
                <a:spcPts val="0"/>
              </a:spcAft>
              <a:buSzPts val="1500"/>
              <a:buChar char="-"/>
            </a:pPr>
            <a:r>
              <a:rPr lang="en" sz="1500"/>
              <a:t>Despite being similar across all other relevant factors, the black population received a higher risk score on average, which may imply the algorithm has  trained on historical data</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729450" y="421225"/>
            <a:ext cx="76887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Judges’ decision are more biased against the black population, showing disparate treatment</a:t>
            </a:r>
            <a:endParaRPr sz="2000"/>
          </a:p>
        </p:txBody>
      </p:sp>
      <p:sp>
        <p:nvSpPr>
          <p:cNvPr id="216" name="Google Shape;216;p24"/>
          <p:cNvSpPr txBox="1"/>
          <p:nvPr>
            <p:ph idx="1" type="body"/>
          </p:nvPr>
        </p:nvSpPr>
        <p:spPr>
          <a:xfrm>
            <a:off x="729450" y="1371425"/>
            <a:ext cx="7688700" cy="3413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Judge decision by race trends similarly across all counties.</a:t>
            </a:r>
            <a:br>
              <a:rPr lang="en" sz="1500"/>
            </a:br>
            <a:endParaRPr sz="1500"/>
          </a:p>
          <a:p>
            <a:pPr indent="-323850" lvl="0" marL="457200" rtl="0" algn="l">
              <a:spcBef>
                <a:spcPts val="0"/>
              </a:spcBef>
              <a:spcAft>
                <a:spcPts val="0"/>
              </a:spcAft>
              <a:buSzPts val="1500"/>
              <a:buChar char="-"/>
            </a:pPr>
            <a:r>
              <a:rPr b="1" lang="en" sz="1500"/>
              <a:t>Bail decisions</a:t>
            </a:r>
            <a:r>
              <a:rPr lang="en" sz="1500"/>
              <a:t> for black are </a:t>
            </a:r>
            <a:r>
              <a:rPr b="1" lang="en" sz="1500"/>
              <a:t>denied</a:t>
            </a:r>
            <a:r>
              <a:rPr lang="en" sz="1500"/>
              <a:t> beginning </a:t>
            </a:r>
            <a:r>
              <a:rPr b="1" lang="en" sz="1500"/>
              <a:t>risk score = 4 for black</a:t>
            </a:r>
            <a:r>
              <a:rPr lang="en" sz="1500"/>
              <a:t> populations</a:t>
            </a:r>
            <a:br>
              <a:rPr lang="en" sz="1500"/>
            </a:br>
            <a:r>
              <a:rPr lang="en" sz="1500"/>
              <a:t>v/s</a:t>
            </a:r>
            <a:endParaRPr sz="1500"/>
          </a:p>
          <a:p>
            <a:pPr indent="-323850" lvl="0" marL="457200" rtl="0" algn="l">
              <a:spcBef>
                <a:spcPts val="0"/>
              </a:spcBef>
              <a:spcAft>
                <a:spcPts val="0"/>
              </a:spcAft>
              <a:buSzPts val="1500"/>
              <a:buChar char="-"/>
            </a:pPr>
            <a:r>
              <a:rPr lang="en" sz="1500"/>
              <a:t>Bail decisions for white are denied beginning risk score = 6 for white populations</a:t>
            </a:r>
            <a:br>
              <a:rPr lang="en" sz="1500"/>
            </a:br>
            <a:endParaRPr sz="1500"/>
          </a:p>
          <a:p>
            <a:pPr indent="-323850" lvl="0" marL="457200" rtl="0" algn="l">
              <a:spcBef>
                <a:spcPts val="0"/>
              </a:spcBef>
              <a:spcAft>
                <a:spcPts val="0"/>
              </a:spcAft>
              <a:buSzPts val="1500"/>
              <a:buChar char="-"/>
            </a:pPr>
            <a:r>
              <a:rPr lang="en" sz="1500"/>
              <a:t>This displays a </a:t>
            </a:r>
            <a:r>
              <a:rPr lang="en" sz="1500" u="sng"/>
              <a:t>disparate treatment </a:t>
            </a:r>
            <a:endParaRPr sz="1500" u="sng"/>
          </a:p>
        </p:txBody>
      </p:sp>
      <p:graphicFrame>
        <p:nvGraphicFramePr>
          <p:cNvPr id="217" name="Google Shape;217;p24"/>
          <p:cNvGraphicFramePr/>
          <p:nvPr/>
        </p:nvGraphicFramePr>
        <p:xfrm>
          <a:off x="4659700" y="2891300"/>
          <a:ext cx="3000000" cy="3000000"/>
        </p:xfrm>
        <a:graphic>
          <a:graphicData uri="http://schemas.openxmlformats.org/drawingml/2006/table">
            <a:tbl>
              <a:tblPr>
                <a:noFill/>
                <a:tableStyleId>{969711E4-DD12-4982-86ED-2B5C04327876}</a:tableStyleId>
              </a:tblPr>
              <a:tblGrid>
                <a:gridCol w="1562100"/>
                <a:gridCol w="904875"/>
                <a:gridCol w="904875"/>
                <a:gridCol w="904875"/>
              </a:tblGrid>
              <a:tr h="190500">
                <a:tc gridSpan="4">
                  <a:txBody>
                    <a:bodyPr/>
                    <a:lstStyle/>
                    <a:p>
                      <a:pPr indent="0" lvl="0" marL="0" rtl="0" algn="ctr">
                        <a:lnSpc>
                          <a:spcPct val="115000"/>
                        </a:lnSpc>
                        <a:spcBef>
                          <a:spcPts val="0"/>
                        </a:spcBef>
                        <a:spcAft>
                          <a:spcPts val="0"/>
                        </a:spcAft>
                        <a:buNone/>
                      </a:pPr>
                      <a:r>
                        <a:rPr b="1" lang="en" sz="1100">
                          <a:solidFill>
                            <a:srgbClr val="242424"/>
                          </a:solidFill>
                        </a:rPr>
                        <a:t>Risk Score' Average by 'Gender'</a:t>
                      </a:r>
                      <a:endParaRPr b="1" sz="1100">
                        <a:solidFill>
                          <a:srgbClr val="242424"/>
                        </a:solidFill>
                      </a:endParaRPr>
                    </a:p>
                  </a:txBody>
                  <a:tcPr marT="91425" marB="91425" marR="28575" marL="28575" anchor="b">
                    <a:lnL cap="flat" cmpd="sng" w="6100">
                      <a:solidFill>
                        <a:srgbClr val="000000"/>
                      </a:solidFill>
                      <a:prstDash val="solid"/>
                      <a:round/>
                      <a:headEnd len="sm" w="sm" type="none"/>
                      <a:tailEnd len="sm" w="sm" type="none"/>
                    </a:lnL>
                    <a:lnR cap="flat" cmpd="sng" w="6100">
                      <a:solidFill>
                        <a:srgbClr val="000000"/>
                      </a:solidFill>
                      <a:prstDash val="solid"/>
                      <a:round/>
                      <a:headEnd len="sm" w="sm" type="none"/>
                      <a:tailEnd len="sm" w="sm" type="none"/>
                    </a:lnR>
                    <a:lnT cap="flat" cmpd="sng" w="6100">
                      <a:solidFill>
                        <a:srgbClr val="000000"/>
                      </a:solidFill>
                      <a:prstDash val="solid"/>
                      <a:round/>
                      <a:headEnd len="sm" w="sm" type="none"/>
                      <a:tailEnd len="sm" w="sm" type="none"/>
                    </a:lnT>
                    <a:lnB cap="flat" cmpd="sng" w="6100">
                      <a:solidFill>
                        <a:srgbClr val="000000"/>
                      </a:solidFill>
                      <a:prstDash val="solid"/>
                      <a:round/>
                      <a:headEnd len="sm" w="sm" type="none"/>
                      <a:tailEnd len="sm" w="sm" type="none"/>
                    </a:lnB>
                  </a:tcPr>
                </a:tc>
                <a:tc hMerge="1"/>
                <a:tc hMerge="1"/>
                <a:tc hMerge="1"/>
              </a:tr>
              <a:tr h="190500">
                <a:tc>
                  <a:txBody>
                    <a:bodyPr/>
                    <a:lstStyle/>
                    <a:p>
                      <a:pPr indent="0" lvl="0" marL="0" rtl="0" algn="l">
                        <a:spcBef>
                          <a:spcPts val="0"/>
                        </a:spcBef>
                        <a:spcAft>
                          <a:spcPts val="0"/>
                        </a:spcAft>
                        <a:buNone/>
                      </a:pPr>
                      <a:r>
                        <a:t/>
                      </a:r>
                      <a:endParaRPr/>
                    </a:p>
                  </a:txBody>
                  <a:tcPr marT="91425" marB="91425" marR="28575" marL="28575" anchor="b">
                    <a:lnL cap="flat" cmpd="sng" w="6100">
                      <a:solidFill>
                        <a:srgbClr val="000000"/>
                      </a:solidFill>
                      <a:prstDash val="solid"/>
                      <a:round/>
                      <a:headEnd len="sm" w="sm" type="none"/>
                      <a:tailEnd len="sm" w="sm" type="none"/>
                    </a:lnL>
                    <a:lnR cap="flat" cmpd="sng" w="6100">
                      <a:solidFill>
                        <a:srgbClr val="000000"/>
                      </a:solidFill>
                      <a:prstDash val="solid"/>
                      <a:round/>
                      <a:headEnd len="sm" w="sm" type="none"/>
                      <a:tailEnd len="sm" w="sm" type="none"/>
                    </a:lnR>
                    <a:lnT cap="flat" cmpd="sng" w="6100">
                      <a:solidFill>
                        <a:srgbClr val="000000"/>
                      </a:solidFill>
                      <a:prstDash val="solid"/>
                      <a:round/>
                      <a:headEnd len="sm" w="sm" type="none"/>
                      <a:tailEnd len="sm" w="sm" type="none"/>
                    </a:lnT>
                    <a:lnB cap="flat" cmpd="sng" w="6100">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a:t>Female</a:t>
                      </a:r>
                      <a:endParaRPr/>
                    </a:p>
                  </a:txBody>
                  <a:tcPr marT="91425" marB="91425" marR="28575" marL="28575" anchor="ctr">
                    <a:lnL cap="flat" cmpd="sng" w="6100">
                      <a:solidFill>
                        <a:srgbClr val="000000"/>
                      </a:solidFill>
                      <a:prstDash val="solid"/>
                      <a:round/>
                      <a:headEnd len="sm" w="sm" type="none"/>
                      <a:tailEnd len="sm" w="sm" type="none"/>
                    </a:lnL>
                    <a:lnR cap="flat" cmpd="sng" w="6100">
                      <a:solidFill>
                        <a:srgbClr val="000000"/>
                      </a:solidFill>
                      <a:prstDash val="solid"/>
                      <a:round/>
                      <a:headEnd len="sm" w="sm" type="none"/>
                      <a:tailEnd len="sm" w="sm" type="none"/>
                    </a:lnR>
                    <a:lnT cap="flat" cmpd="sng" w="6100">
                      <a:solidFill>
                        <a:srgbClr val="000000"/>
                      </a:solidFill>
                      <a:prstDash val="solid"/>
                      <a:round/>
                      <a:headEnd len="sm" w="sm" type="none"/>
                      <a:tailEnd len="sm" w="sm" type="none"/>
                    </a:lnT>
                    <a:lnB cap="flat" cmpd="sng" w="6100">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lang="en"/>
                        <a:t>Male</a:t>
                      </a:r>
                      <a:endParaRPr/>
                    </a:p>
                  </a:txBody>
                  <a:tcPr marT="91425" marB="91425" marR="28575" marL="28575" anchor="ctr">
                    <a:lnL cap="flat" cmpd="sng" w="6100">
                      <a:solidFill>
                        <a:srgbClr val="000000"/>
                      </a:solidFill>
                      <a:prstDash val="solid"/>
                      <a:round/>
                      <a:headEnd len="sm" w="sm" type="none"/>
                      <a:tailEnd len="sm" w="sm" type="none"/>
                    </a:lnL>
                    <a:lnR cap="flat" cmpd="sng" w="6100">
                      <a:solidFill>
                        <a:srgbClr val="000000"/>
                      </a:solidFill>
                      <a:prstDash val="solid"/>
                      <a:round/>
                      <a:headEnd len="sm" w="sm" type="none"/>
                      <a:tailEnd len="sm" w="sm" type="none"/>
                    </a:lnR>
                    <a:lnT cap="flat" cmpd="sng" w="6100">
                      <a:solidFill>
                        <a:srgbClr val="000000"/>
                      </a:solidFill>
                      <a:prstDash val="solid"/>
                      <a:round/>
                      <a:headEnd len="sm" w="sm" type="none"/>
                      <a:tailEnd len="sm" w="sm" type="none"/>
                    </a:lnT>
                    <a:lnB cap="flat" cmpd="sng" w="6100">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lang="en"/>
                        <a:t>Grand Total</a:t>
                      </a:r>
                      <a:endParaRPr/>
                    </a:p>
                  </a:txBody>
                  <a:tcPr marT="91425" marB="91425" marR="28575" marL="28575" anchor="ctr">
                    <a:lnL cap="flat" cmpd="sng" w="6100">
                      <a:solidFill>
                        <a:srgbClr val="000000"/>
                      </a:solidFill>
                      <a:prstDash val="solid"/>
                      <a:round/>
                      <a:headEnd len="sm" w="sm" type="none"/>
                      <a:tailEnd len="sm" w="sm" type="none"/>
                    </a:lnL>
                    <a:lnR cap="flat" cmpd="sng" w="6100">
                      <a:solidFill>
                        <a:srgbClr val="000000"/>
                      </a:solidFill>
                      <a:prstDash val="solid"/>
                      <a:round/>
                      <a:headEnd len="sm" w="sm" type="none"/>
                      <a:tailEnd len="sm" w="sm" type="none"/>
                    </a:lnR>
                    <a:lnT cap="flat" cmpd="sng" w="6100">
                      <a:solidFill>
                        <a:srgbClr val="000000"/>
                      </a:solidFill>
                      <a:prstDash val="solid"/>
                      <a:round/>
                      <a:headEnd len="sm" w="sm" type="none"/>
                      <a:tailEnd len="sm" w="sm" type="none"/>
                    </a:lnT>
                    <a:lnB cap="flat" cmpd="sng" w="6100">
                      <a:solidFill>
                        <a:srgbClr val="000000"/>
                      </a:solidFill>
                      <a:prstDash val="solid"/>
                      <a:round/>
                      <a:headEnd len="sm" w="sm" type="none"/>
                      <a:tailEnd len="sm" w="sm" type="none"/>
                    </a:lnB>
                    <a:solidFill>
                      <a:srgbClr val="6D9EEB"/>
                    </a:solidFill>
                  </a:tcPr>
                </a:tc>
              </a:tr>
              <a:tr h="190500">
                <a:tc>
                  <a:txBody>
                    <a:bodyPr/>
                    <a:lstStyle/>
                    <a:p>
                      <a:pPr indent="0" lvl="0" marL="0" rtl="0" algn="l">
                        <a:lnSpc>
                          <a:spcPct val="115000"/>
                        </a:lnSpc>
                        <a:spcBef>
                          <a:spcPts val="0"/>
                        </a:spcBef>
                        <a:spcAft>
                          <a:spcPts val="0"/>
                        </a:spcAft>
                        <a:buNone/>
                      </a:pPr>
                      <a:r>
                        <a:rPr lang="en"/>
                        <a:t>Average of Risk Score</a:t>
                      </a:r>
                      <a:endParaRPr/>
                    </a:p>
                  </a:txBody>
                  <a:tcPr marT="91425" marB="91425" marR="28575" marL="28575" anchor="b">
                    <a:lnL cap="flat" cmpd="sng" w="6100">
                      <a:solidFill>
                        <a:srgbClr val="000000"/>
                      </a:solidFill>
                      <a:prstDash val="solid"/>
                      <a:round/>
                      <a:headEnd len="sm" w="sm" type="none"/>
                      <a:tailEnd len="sm" w="sm" type="none"/>
                    </a:lnL>
                    <a:lnR cap="flat" cmpd="sng" w="6100">
                      <a:solidFill>
                        <a:srgbClr val="000000"/>
                      </a:solidFill>
                      <a:prstDash val="solid"/>
                      <a:round/>
                      <a:headEnd len="sm" w="sm" type="none"/>
                      <a:tailEnd len="sm" w="sm" type="none"/>
                    </a:lnR>
                    <a:lnT cap="flat" cmpd="sng" w="6100">
                      <a:solidFill>
                        <a:srgbClr val="000000"/>
                      </a:solidFill>
                      <a:prstDash val="solid"/>
                      <a:round/>
                      <a:headEnd len="sm" w="sm" type="none"/>
                      <a:tailEnd len="sm" w="sm" type="none"/>
                    </a:lnT>
                    <a:lnB cap="flat" cmpd="sng" w="6100">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a:t>5.782</a:t>
                      </a:r>
                      <a:endParaRPr/>
                    </a:p>
                  </a:txBody>
                  <a:tcPr marT="91425" marB="91425" marR="28575" marL="28575" anchor="ctr">
                    <a:lnL cap="flat" cmpd="sng" w="6100">
                      <a:solidFill>
                        <a:srgbClr val="000000"/>
                      </a:solidFill>
                      <a:prstDash val="solid"/>
                      <a:round/>
                      <a:headEnd len="sm" w="sm" type="none"/>
                      <a:tailEnd len="sm" w="sm" type="none"/>
                    </a:lnL>
                    <a:lnR cap="flat" cmpd="sng" w="6100">
                      <a:solidFill>
                        <a:srgbClr val="000000"/>
                      </a:solidFill>
                      <a:prstDash val="solid"/>
                      <a:round/>
                      <a:headEnd len="sm" w="sm" type="none"/>
                      <a:tailEnd len="sm" w="sm" type="none"/>
                    </a:lnR>
                    <a:lnT cap="flat" cmpd="sng" w="6100">
                      <a:solidFill>
                        <a:srgbClr val="000000"/>
                      </a:solidFill>
                      <a:prstDash val="solid"/>
                      <a:round/>
                      <a:headEnd len="sm" w="sm" type="none"/>
                      <a:tailEnd len="sm" w="sm" type="none"/>
                    </a:lnT>
                    <a:lnB cap="flat" cmpd="sng" w="610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a:t>5.729</a:t>
                      </a:r>
                      <a:endParaRPr/>
                    </a:p>
                  </a:txBody>
                  <a:tcPr marT="91425" marB="91425" marR="28575" marL="28575" anchor="ctr">
                    <a:lnL cap="flat" cmpd="sng" w="6100">
                      <a:solidFill>
                        <a:srgbClr val="000000"/>
                      </a:solidFill>
                      <a:prstDash val="solid"/>
                      <a:round/>
                      <a:headEnd len="sm" w="sm" type="none"/>
                      <a:tailEnd len="sm" w="sm" type="none"/>
                    </a:lnL>
                    <a:lnR cap="flat" cmpd="sng" w="6100">
                      <a:solidFill>
                        <a:srgbClr val="000000"/>
                      </a:solidFill>
                      <a:prstDash val="solid"/>
                      <a:round/>
                      <a:headEnd len="sm" w="sm" type="none"/>
                      <a:tailEnd len="sm" w="sm" type="none"/>
                    </a:lnR>
                    <a:lnT cap="flat" cmpd="sng" w="6100">
                      <a:solidFill>
                        <a:srgbClr val="000000"/>
                      </a:solidFill>
                      <a:prstDash val="solid"/>
                      <a:round/>
                      <a:headEnd len="sm" w="sm" type="none"/>
                      <a:tailEnd len="sm" w="sm" type="none"/>
                    </a:lnT>
                    <a:lnB cap="flat" cmpd="sng" w="610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a:t>5.756</a:t>
                      </a:r>
                      <a:endParaRPr/>
                    </a:p>
                  </a:txBody>
                  <a:tcPr marT="91425" marB="91425" marR="28575" marL="28575" anchor="ctr">
                    <a:lnL cap="flat" cmpd="sng" w="6100">
                      <a:solidFill>
                        <a:srgbClr val="000000"/>
                      </a:solidFill>
                      <a:prstDash val="solid"/>
                      <a:round/>
                      <a:headEnd len="sm" w="sm" type="none"/>
                      <a:tailEnd len="sm" w="sm" type="none"/>
                    </a:lnL>
                    <a:lnR cap="flat" cmpd="sng" w="6100">
                      <a:solidFill>
                        <a:srgbClr val="000000"/>
                      </a:solidFill>
                      <a:prstDash val="solid"/>
                      <a:round/>
                      <a:headEnd len="sm" w="sm" type="none"/>
                      <a:tailEnd len="sm" w="sm" type="none"/>
                    </a:lnR>
                    <a:lnT cap="flat" cmpd="sng" w="6100">
                      <a:solidFill>
                        <a:srgbClr val="000000"/>
                      </a:solidFill>
                      <a:prstDash val="solid"/>
                      <a:round/>
                      <a:headEnd len="sm" w="sm" type="none"/>
                      <a:tailEnd len="sm" w="sm" type="none"/>
                    </a:lnT>
                    <a:lnB cap="flat" cmpd="sng" w="61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510600" y="542975"/>
            <a:ext cx="81228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The judicial decisions across genders are symmetrical</a:t>
            </a:r>
            <a:endParaRPr sz="1900"/>
          </a:p>
        </p:txBody>
      </p:sp>
      <p:pic>
        <p:nvPicPr>
          <p:cNvPr id="223" name="Google Shape;223;p25" title="'Judge Decision' v/s 'Risk Score' - 'Gender'"/>
          <p:cNvPicPr preferRelativeResize="0"/>
          <p:nvPr/>
        </p:nvPicPr>
        <p:blipFill>
          <a:blip r:embed="rId3">
            <a:alphaModFix/>
          </a:blip>
          <a:stretch>
            <a:fillRect/>
          </a:stretch>
        </p:blipFill>
        <p:spPr>
          <a:xfrm>
            <a:off x="3206675" y="1304200"/>
            <a:ext cx="5639526" cy="3435575"/>
          </a:xfrm>
          <a:prstGeom prst="rect">
            <a:avLst/>
          </a:prstGeom>
          <a:noFill/>
          <a:ln>
            <a:noFill/>
          </a:ln>
        </p:spPr>
      </p:pic>
      <p:sp>
        <p:nvSpPr>
          <p:cNvPr id="224" name="Google Shape;224;p25"/>
          <p:cNvSpPr txBox="1"/>
          <p:nvPr/>
        </p:nvSpPr>
        <p:spPr>
          <a:xfrm>
            <a:off x="241350" y="1711825"/>
            <a:ext cx="2318400" cy="2641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This </a:t>
            </a:r>
            <a:r>
              <a:rPr b="1" lang="en" sz="1300">
                <a:solidFill>
                  <a:schemeClr val="accent1"/>
                </a:solidFill>
                <a:latin typeface="Lato"/>
                <a:ea typeface="Lato"/>
                <a:cs typeface="Lato"/>
                <a:sym typeface="Lato"/>
              </a:rPr>
              <a:t>black marked line</a:t>
            </a:r>
            <a:r>
              <a:rPr lang="en" sz="1300">
                <a:solidFill>
                  <a:schemeClr val="accent1"/>
                </a:solidFill>
                <a:latin typeface="Lato"/>
                <a:ea typeface="Lato"/>
                <a:cs typeface="Lato"/>
                <a:sym typeface="Lato"/>
              </a:rPr>
              <a:t> shows </a:t>
            </a:r>
            <a:r>
              <a:rPr b="1" lang="en" sz="1300">
                <a:solidFill>
                  <a:schemeClr val="accent1"/>
                </a:solidFill>
                <a:latin typeface="Lato"/>
                <a:ea typeface="Lato"/>
                <a:cs typeface="Lato"/>
                <a:sym typeface="Lato"/>
              </a:rPr>
              <a:t>symmetric treatment of two different demographic groups.</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This can be considered as </a:t>
            </a:r>
            <a:r>
              <a:rPr b="1" lang="en" sz="1300">
                <a:solidFill>
                  <a:schemeClr val="accent1"/>
                </a:solidFill>
                <a:latin typeface="Lato"/>
                <a:ea typeface="Lato"/>
                <a:cs typeface="Lato"/>
                <a:sym typeface="Lato"/>
              </a:rPr>
              <a:t>normal, equal treatment by judges.</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Copiah is an example, but this trend is common across all counties.</a:t>
            </a:r>
            <a:endParaRPr sz="1300">
              <a:solidFill>
                <a:schemeClr val="accent1"/>
              </a:solidFill>
              <a:latin typeface="Lato"/>
              <a:ea typeface="Lato"/>
              <a:cs typeface="Lato"/>
              <a:sym typeface="Lato"/>
            </a:endParaRPr>
          </a:p>
        </p:txBody>
      </p:sp>
      <p:cxnSp>
        <p:nvCxnSpPr>
          <p:cNvPr id="225" name="Google Shape;225;p25"/>
          <p:cNvCxnSpPr/>
          <p:nvPr/>
        </p:nvCxnSpPr>
        <p:spPr>
          <a:xfrm>
            <a:off x="3454675" y="1361275"/>
            <a:ext cx="5445300" cy="334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445800" y="575300"/>
            <a:ext cx="8252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Judicial decisions across races have disparity</a:t>
            </a:r>
            <a:endParaRPr sz="2000"/>
          </a:p>
        </p:txBody>
      </p:sp>
      <p:pic>
        <p:nvPicPr>
          <p:cNvPr id="231" name="Google Shape;231;p26" title="'Judge Decision' v/s 'Risk Score' - by 'Race'"/>
          <p:cNvPicPr preferRelativeResize="0"/>
          <p:nvPr/>
        </p:nvPicPr>
        <p:blipFill>
          <a:blip r:embed="rId3">
            <a:alphaModFix/>
          </a:blip>
          <a:stretch>
            <a:fillRect/>
          </a:stretch>
        </p:blipFill>
        <p:spPr>
          <a:xfrm>
            <a:off x="2729675" y="1528527"/>
            <a:ext cx="6414325" cy="3031474"/>
          </a:xfrm>
          <a:prstGeom prst="rect">
            <a:avLst/>
          </a:prstGeom>
          <a:noFill/>
          <a:ln>
            <a:noFill/>
          </a:ln>
        </p:spPr>
      </p:pic>
      <p:sp>
        <p:nvSpPr>
          <p:cNvPr id="232" name="Google Shape;232;p26"/>
          <p:cNvSpPr txBox="1"/>
          <p:nvPr/>
        </p:nvSpPr>
        <p:spPr>
          <a:xfrm>
            <a:off x="327600" y="1723378"/>
            <a:ext cx="2318400" cy="3211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No symmetry in diagram shows a </a:t>
            </a:r>
            <a:r>
              <a:rPr b="1" lang="en" sz="1300">
                <a:solidFill>
                  <a:schemeClr val="accent1"/>
                </a:solidFill>
                <a:latin typeface="Lato"/>
                <a:ea typeface="Lato"/>
                <a:cs typeface="Lato"/>
                <a:sym typeface="Lato"/>
              </a:rPr>
              <a:t>disparate treatment against black populations.</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b="1" lang="en" sz="1300">
                <a:solidFill>
                  <a:schemeClr val="accent1"/>
                </a:solidFill>
                <a:latin typeface="Lato"/>
                <a:ea typeface="Lato"/>
                <a:cs typeface="Lato"/>
                <a:sym typeface="Lato"/>
              </a:rPr>
              <a:t>Deviates from a normal</a:t>
            </a:r>
            <a:r>
              <a:rPr lang="en" sz="1300">
                <a:solidFill>
                  <a:schemeClr val="accent1"/>
                </a:solidFill>
                <a:latin typeface="Lato"/>
                <a:ea typeface="Lato"/>
                <a:cs typeface="Lato"/>
                <a:sym typeface="Lato"/>
              </a:rPr>
              <a:t>, equally representative treatment.</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Copiah is an example, but this trend is common across all counties.</a:t>
            </a:r>
            <a:endParaRPr sz="1300">
              <a:solidFill>
                <a:schemeClr val="accent1"/>
              </a:solidFill>
              <a:latin typeface="Lato"/>
              <a:ea typeface="Lato"/>
              <a:cs typeface="Lato"/>
              <a:sym typeface="Lato"/>
            </a:endParaRPr>
          </a:p>
        </p:txBody>
      </p:sp>
      <p:sp>
        <p:nvSpPr>
          <p:cNvPr id="233" name="Google Shape;233;p26"/>
          <p:cNvSpPr/>
          <p:nvPr/>
        </p:nvSpPr>
        <p:spPr>
          <a:xfrm>
            <a:off x="4942325" y="1918774"/>
            <a:ext cx="1404000" cy="22656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